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3"/>
  </p:notesMasterIdLst>
  <p:sldIdLst>
    <p:sldId id="256" r:id="rId2"/>
    <p:sldId id="257" r:id="rId3"/>
    <p:sldId id="258" r:id="rId4"/>
    <p:sldId id="276" r:id="rId5"/>
    <p:sldId id="277" r:id="rId6"/>
    <p:sldId id="259" r:id="rId7"/>
    <p:sldId id="260" r:id="rId8"/>
    <p:sldId id="261" r:id="rId9"/>
    <p:sldId id="278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4" r:id="rId22"/>
    <p:sldId id="273" r:id="rId23"/>
    <p:sldId id="279" r:id="rId24"/>
    <p:sldId id="275" r:id="rId25"/>
    <p:sldId id="280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90"/>
    <p:restoredTop sz="94590"/>
  </p:normalViewPr>
  <p:slideViewPr>
    <p:cSldViewPr snapToGrid="0" snapToObjects="1">
      <p:cViewPr>
        <p:scale>
          <a:sx n="110" d="100"/>
          <a:sy n="110" d="100"/>
        </p:scale>
        <p:origin x="608" y="-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6454E-BDCB-F34A-8CDD-C61678D6953A}" type="datetimeFigureOut">
              <a:rPr lang="en-US" smtClean="0"/>
              <a:t>4/19/23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235BA-5DC9-CA44-A340-1EE6F2FB74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773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ALVINN: An Autonomous Land Vehicle in a Neural 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01C94-7257-3E4B-BD19-4F95C003D9D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1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244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15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277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078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2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0783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4418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9490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0268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93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2600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060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398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4824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75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9856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469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A3EF72A-2962-8C48-9B42-0E1E12A02474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6B216BB-CBAE-8D4A-A8EF-FF13FD7CC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72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400" smtClean="0"/>
              <a:t>ECII/ECSI </a:t>
            </a:r>
            <a:r>
              <a:rPr lang="en-US" sz="4400" dirty="0" smtClean="0"/>
              <a:t>3206:</a:t>
            </a:r>
            <a:br>
              <a:rPr lang="en-US" sz="4400" dirty="0" smtClean="0"/>
            </a:br>
            <a:r>
              <a:rPr lang="en-US" sz="3600" dirty="0" smtClean="0"/>
              <a:t>Artificial Intelligence [and expert systems]</a:t>
            </a:r>
            <a:br>
              <a:rPr lang="en-US" sz="3600" dirty="0" smtClean="0"/>
            </a:br>
            <a:r>
              <a:rPr lang="en-US" sz="3600" dirty="0" smtClean="0"/>
              <a:t>Topic 1: Overview of A.I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Edgar </a:t>
            </a:r>
            <a:r>
              <a:rPr lang="en-US" dirty="0" err="1" smtClean="0"/>
              <a:t>Addero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6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General/real world applications of 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424545"/>
            <a:ext cx="9601196" cy="3451323"/>
          </a:xfrm>
        </p:spPr>
        <p:txBody>
          <a:bodyPr>
            <a:normAutofit fontScale="40000" lnSpcReduction="20000"/>
          </a:bodyPr>
          <a:lstStyle/>
          <a:p>
            <a:r>
              <a:rPr lang="en-US" sz="3400" dirty="0" smtClean="0"/>
              <a:t>Game playing</a:t>
            </a:r>
          </a:p>
          <a:p>
            <a:r>
              <a:rPr lang="en-US" sz="3400" dirty="0" smtClean="0"/>
              <a:t>Speech recognition</a:t>
            </a:r>
          </a:p>
          <a:p>
            <a:r>
              <a:rPr lang="en-US" sz="3400" dirty="0" smtClean="0"/>
              <a:t>Natural Language processing(NLP)</a:t>
            </a:r>
          </a:p>
          <a:p>
            <a:r>
              <a:rPr lang="en-US" sz="3400" dirty="0" smtClean="0"/>
              <a:t>Computer Vision</a:t>
            </a:r>
          </a:p>
          <a:p>
            <a:r>
              <a:rPr lang="en-US" sz="3400" dirty="0" smtClean="0"/>
              <a:t>Expert systems</a:t>
            </a:r>
          </a:p>
          <a:p>
            <a:r>
              <a:rPr lang="en-US" sz="3400" dirty="0" smtClean="0"/>
              <a:t>Hand writing recognition</a:t>
            </a:r>
          </a:p>
          <a:p>
            <a:r>
              <a:rPr lang="en-US" sz="3400" dirty="0" smtClean="0"/>
              <a:t>Intelligent robots</a:t>
            </a:r>
          </a:p>
          <a:p>
            <a:r>
              <a:rPr lang="en-US" sz="3400" dirty="0" smtClean="0"/>
              <a:t>Consumer marketing</a:t>
            </a:r>
          </a:p>
          <a:p>
            <a:r>
              <a:rPr lang="en-US" sz="3400" dirty="0" smtClean="0"/>
              <a:t>Identification technologies</a:t>
            </a:r>
          </a:p>
          <a:p>
            <a:r>
              <a:rPr lang="en-US" sz="3400" dirty="0" smtClean="0"/>
              <a:t>Intrusion Detection Systems</a:t>
            </a:r>
          </a:p>
          <a:p>
            <a:r>
              <a:rPr lang="en-US" sz="3400" dirty="0" smtClean="0"/>
              <a:t>Machine Translation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18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History Of AI (from a discipline perspective)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Philosophy[theories of implication and what is considered right(Aristotle and Socrates)]</a:t>
            </a:r>
          </a:p>
          <a:p>
            <a:r>
              <a:rPr lang="en-US" dirty="0" smtClean="0"/>
              <a:t>Mathematics[logic, calculus, Boolean algebra]</a:t>
            </a:r>
          </a:p>
          <a:p>
            <a:r>
              <a:rPr lang="en-US" dirty="0" smtClean="0"/>
              <a:t>Biology[Neural networks and </a:t>
            </a:r>
            <a:r>
              <a:rPr lang="en-US" dirty="0"/>
              <a:t>N</a:t>
            </a:r>
            <a:r>
              <a:rPr lang="en-US" dirty="0" smtClean="0"/>
              <a:t>eural science]</a:t>
            </a:r>
          </a:p>
          <a:p>
            <a:r>
              <a:rPr lang="en-US" dirty="0" smtClean="0"/>
              <a:t>Computation[</a:t>
            </a:r>
            <a:r>
              <a:rPr lang="en-US" dirty="0"/>
              <a:t>T</a:t>
            </a:r>
            <a:r>
              <a:rPr lang="en-US" dirty="0" smtClean="0"/>
              <a:t>uring test and von Neumann architecture] </a:t>
            </a:r>
          </a:p>
          <a:p>
            <a:r>
              <a:rPr lang="en-US" dirty="0" smtClean="0"/>
              <a:t>Psychology[how the human mind operates and how we process </a:t>
            </a:r>
            <a:r>
              <a:rPr lang="en-US" dirty="0" err="1" smtClean="0"/>
              <a:t>infor</a:t>
            </a:r>
            <a:r>
              <a:rPr lang="en-US" dirty="0" smtClean="0"/>
              <a:t>.]</a:t>
            </a:r>
          </a:p>
          <a:p>
            <a:r>
              <a:rPr lang="en-US" dirty="0" smtClean="0"/>
              <a:t>Evolution[</a:t>
            </a:r>
            <a:r>
              <a:rPr lang="en-US" dirty="0"/>
              <a:t>C</a:t>
            </a:r>
            <a:r>
              <a:rPr lang="en-US" dirty="0" smtClean="0"/>
              <a:t>harles </a:t>
            </a:r>
            <a:r>
              <a:rPr lang="en-US" dirty="0" err="1" smtClean="0"/>
              <a:t>Dawin’s</a:t>
            </a:r>
            <a:r>
              <a:rPr lang="en-US" dirty="0" smtClean="0"/>
              <a:t> theories of survival for the fittest]</a:t>
            </a:r>
          </a:p>
          <a:p>
            <a:r>
              <a:rPr lang="en-US" dirty="0" smtClean="0"/>
              <a:t>Cognitive science[systems that can learn and interact with their environment]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405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 of intelligence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Reasoning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Learning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Problem solving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Perception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Linguistic understanding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Knowledge acquisition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022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Reasoning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Its what provides bases for judgment</a:t>
            </a:r>
          </a:p>
          <a:p>
            <a:r>
              <a:rPr lang="en-US" dirty="0" smtClean="0"/>
              <a:t>Types of reasoning</a:t>
            </a:r>
          </a:p>
          <a:p>
            <a:pPr lvl="1"/>
            <a:r>
              <a:rPr lang="en-US" b="1" dirty="0" smtClean="0"/>
              <a:t>Inductive reasoning</a:t>
            </a:r>
            <a:r>
              <a:rPr lang="en-US" dirty="0" smtClean="0"/>
              <a:t>[Use observation to make broad general statements]</a:t>
            </a:r>
          </a:p>
          <a:p>
            <a:pPr lvl="1"/>
            <a:r>
              <a:rPr lang="en-US" b="1" dirty="0" smtClean="0"/>
              <a:t>Deductive reasoning</a:t>
            </a:r>
            <a:r>
              <a:rPr lang="en-US" dirty="0" smtClean="0"/>
              <a:t>[Start with a general statement and examine all possibilities so as to come up with a logical conclusion]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880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</a:t>
            </a:r>
            <a:r>
              <a:rPr lang="en-US" dirty="0"/>
              <a:t>L</a:t>
            </a:r>
            <a:r>
              <a:rPr lang="en-US" dirty="0" smtClean="0"/>
              <a:t>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It is the activity of gaining knowledge</a:t>
            </a:r>
          </a:p>
          <a:p>
            <a:r>
              <a:rPr lang="en-US" dirty="0" smtClean="0"/>
              <a:t>Types of learning</a:t>
            </a:r>
          </a:p>
          <a:p>
            <a:pPr lvl="1"/>
            <a:r>
              <a:rPr lang="en-US" dirty="0" smtClean="0"/>
              <a:t>Auditory</a:t>
            </a:r>
          </a:p>
          <a:p>
            <a:pPr lvl="1"/>
            <a:r>
              <a:rPr lang="en-US" dirty="0" smtClean="0"/>
              <a:t>Episodic</a:t>
            </a:r>
          </a:p>
          <a:p>
            <a:pPr lvl="1"/>
            <a:r>
              <a:rPr lang="en-US" dirty="0" smtClean="0"/>
              <a:t>Motor</a:t>
            </a:r>
          </a:p>
          <a:p>
            <a:pPr lvl="1"/>
            <a:r>
              <a:rPr lang="en-US" dirty="0" smtClean="0"/>
              <a:t>Observational</a:t>
            </a:r>
          </a:p>
          <a:p>
            <a:pPr lvl="1"/>
            <a:r>
              <a:rPr lang="en-US" dirty="0" smtClean="0"/>
              <a:t>Perceptual</a:t>
            </a:r>
          </a:p>
          <a:p>
            <a:pPr lvl="1"/>
            <a:r>
              <a:rPr lang="en-US" dirty="0" smtClean="0"/>
              <a:t>Spatial</a:t>
            </a:r>
          </a:p>
          <a:p>
            <a:pPr lvl="1"/>
            <a:r>
              <a:rPr lang="en-US" dirty="0" smtClean="0"/>
              <a:t>Stimuli response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7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Problem Solving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concerned with decision making</a:t>
            </a:r>
          </a:p>
          <a:p>
            <a:r>
              <a:rPr lang="en-US" dirty="0" smtClean="0"/>
              <a:t>In computing , we solve achieve this through the Searching Techniques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330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Perception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 of acquiring ,then interpreting , then Selecting and finally organizing sensory information.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86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Linguistic understanding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556931"/>
            <a:ext cx="9601197" cy="3623151"/>
          </a:xfrm>
        </p:spPr>
        <p:txBody>
          <a:bodyPr/>
          <a:lstStyle/>
          <a:p>
            <a:r>
              <a:rPr lang="en-US" dirty="0" smtClean="0"/>
              <a:t>Knowledge on how to use a language</a:t>
            </a:r>
          </a:p>
          <a:p>
            <a:pPr marL="0" indent="0">
              <a:buNone/>
            </a:pPr>
            <a:r>
              <a:rPr lang="en-US" dirty="0" smtClean="0"/>
              <a:t>				</a:t>
            </a:r>
            <a:endParaRPr lang="en-US" dirty="0"/>
          </a:p>
        </p:txBody>
      </p:sp>
      <p:pic>
        <p:nvPicPr>
          <p:cNvPr id="1026" name="Picture 2" descr="ov. Sonko to sponsor gengetone group Mbogi Genje - The Sau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130" y="3168868"/>
            <a:ext cx="4463522" cy="2812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eng jian bao - Opera News Keny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4" t="3907" r="-1788" b="1932"/>
          <a:stretch/>
        </p:blipFill>
        <p:spPr bwMode="auto">
          <a:xfrm>
            <a:off x="1749365" y="3168868"/>
            <a:ext cx="4114800" cy="2834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857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6. Knowledge acquisition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Vs Information Vs Knowledge</a:t>
            </a:r>
          </a:p>
          <a:p>
            <a:r>
              <a:rPr lang="en-US" dirty="0" smtClean="0"/>
              <a:t>Ability to synthesize  new knowledge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2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Intelligence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Linguistic</a:t>
            </a:r>
          </a:p>
          <a:p>
            <a:r>
              <a:rPr lang="en-US" dirty="0" smtClean="0"/>
              <a:t>Musical</a:t>
            </a:r>
          </a:p>
          <a:p>
            <a:r>
              <a:rPr lang="en-US" dirty="0" smtClean="0"/>
              <a:t>Logical/mathematical</a:t>
            </a:r>
          </a:p>
          <a:p>
            <a:r>
              <a:rPr lang="en-US" dirty="0" smtClean="0"/>
              <a:t>Spatial</a:t>
            </a:r>
          </a:p>
          <a:p>
            <a:r>
              <a:rPr lang="en-US" dirty="0" smtClean="0"/>
              <a:t>Kinesthetic/Bodily</a:t>
            </a:r>
          </a:p>
          <a:p>
            <a:r>
              <a:rPr lang="en-US" dirty="0" smtClean="0"/>
              <a:t>Intrapersonal</a:t>
            </a:r>
          </a:p>
          <a:p>
            <a:r>
              <a:rPr lang="en-US" dirty="0" smtClean="0"/>
              <a:t>interpersonal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187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Pre-requisites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Basics of computing/computer Science</a:t>
            </a:r>
          </a:p>
          <a:p>
            <a:r>
              <a:rPr lang="en-US" dirty="0" smtClean="0"/>
              <a:t>Basics of statistics</a:t>
            </a:r>
          </a:p>
          <a:p>
            <a:r>
              <a:rPr lang="en-US" dirty="0" smtClean="0"/>
              <a:t>Basics of data structures and algorithms</a:t>
            </a:r>
          </a:p>
          <a:p>
            <a:r>
              <a:rPr lang="en-US" dirty="0" smtClean="0"/>
              <a:t>Basics of Discrete mathematics</a:t>
            </a:r>
          </a:p>
          <a:p>
            <a:r>
              <a:rPr lang="en-US" dirty="0" smtClean="0"/>
              <a:t>Basics of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813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Difference between Human and machine intelligence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Human perceive patterns while machines perceive rules and algorithms</a:t>
            </a:r>
          </a:p>
          <a:p>
            <a:r>
              <a:rPr lang="en-US" dirty="0" smtClean="0"/>
              <a:t>Humans store and recall information while machines Use search Algorithms</a:t>
            </a:r>
          </a:p>
          <a:p>
            <a:r>
              <a:rPr lang="en-US" dirty="0" smtClean="0"/>
              <a:t>Humans can figure out missing parts of information but machines do not do this very well.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277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Perspectives of A.I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Intelligence perspective[aims at making machines act like human beings </a:t>
            </a:r>
            <a:r>
              <a:rPr lang="en-US" dirty="0" err="1" smtClean="0"/>
              <a:t>i.e</a:t>
            </a:r>
            <a:r>
              <a:rPr lang="en-US" dirty="0" smtClean="0"/>
              <a:t> Turing test]</a:t>
            </a:r>
          </a:p>
          <a:p>
            <a:r>
              <a:rPr lang="en-US" dirty="0" smtClean="0"/>
              <a:t>Business perspective[Review of tools used for solving business problems]</a:t>
            </a:r>
          </a:p>
          <a:p>
            <a:r>
              <a:rPr lang="en-US" dirty="0" smtClean="0"/>
              <a:t>Programming perspective[Study of symbolic programming , problem solving and searching using programming languages]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682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classifications of A.I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Formal tasks[math, geometry, logic games]</a:t>
            </a:r>
          </a:p>
          <a:p>
            <a:r>
              <a:rPr lang="en-US" dirty="0" smtClean="0"/>
              <a:t>Mundane task[ordinary tasks that humans learn since birth]</a:t>
            </a:r>
          </a:p>
          <a:p>
            <a:r>
              <a:rPr lang="en-US" dirty="0" smtClean="0"/>
              <a:t>Expert tasks[engineering, scientific analysis , medical diagnosis]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948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188" y="1192193"/>
            <a:ext cx="8986371" cy="4474801"/>
          </a:xfrm>
        </p:spPr>
      </p:pic>
    </p:spTree>
    <p:extLst>
      <p:ext uri="{BB962C8B-B14F-4D97-AF65-F5344CB8AC3E}">
        <p14:creationId xmlns:p14="http://schemas.microsoft.com/office/powerpoint/2010/main" val="626840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areas /fields in A.I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Neural networks[brain models and pattern recognition]</a:t>
            </a:r>
          </a:p>
          <a:p>
            <a:r>
              <a:rPr lang="en-US" dirty="0" smtClean="0"/>
              <a:t>Expert systems[autopilot/self navigation systems]</a:t>
            </a:r>
          </a:p>
          <a:p>
            <a:r>
              <a:rPr lang="en-US" dirty="0" smtClean="0"/>
              <a:t>Robotics[autonomous machines(</a:t>
            </a:r>
            <a:r>
              <a:rPr lang="en-US" dirty="0" err="1" smtClean="0"/>
              <a:t>robo</a:t>
            </a:r>
            <a:r>
              <a:rPr lang="en-US" dirty="0" smtClean="0"/>
              <a:t> cup)]</a:t>
            </a:r>
          </a:p>
          <a:p>
            <a:r>
              <a:rPr lang="en-US" dirty="0" smtClean="0"/>
              <a:t>Fuzzy logic systems[Electronics controls</a:t>
            </a:r>
          </a:p>
          <a:p>
            <a:r>
              <a:rPr lang="en-US" dirty="0" smtClean="0"/>
              <a:t>Natural Language processing[machine translation]</a:t>
            </a:r>
          </a:p>
          <a:p>
            <a:r>
              <a:rPr lang="en-US" dirty="0" smtClean="0"/>
              <a:t>Speech recognition[ Siri, Alexa]</a:t>
            </a:r>
          </a:p>
          <a:p>
            <a:r>
              <a:rPr lang="en-US" dirty="0" smtClean="0"/>
              <a:t>Computer vision[object recognition]</a:t>
            </a:r>
          </a:p>
          <a:p>
            <a:r>
              <a:rPr lang="en-US" dirty="0" smtClean="0"/>
              <a:t>Evolutionary computation[genetic algorithms]</a:t>
            </a:r>
          </a:p>
          <a:p>
            <a:r>
              <a:rPr lang="en-US" dirty="0" smtClean="0"/>
              <a:t>Machine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9814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122" y="1018573"/>
            <a:ext cx="8333771" cy="5092860"/>
          </a:xfrm>
        </p:spPr>
      </p:pic>
    </p:spTree>
    <p:extLst>
      <p:ext uri="{BB962C8B-B14F-4D97-AF65-F5344CB8AC3E}">
        <p14:creationId xmlns:p14="http://schemas.microsoft.com/office/powerpoint/2010/main" val="19051623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82" y="685801"/>
            <a:ext cx="10346785" cy="5386387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064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Technical </a:t>
            </a:r>
            <a:r>
              <a:rPr lang="en-US" sz="3600" b="1" dirty="0"/>
              <a:t>Fields and Application Fields of AI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77" y="1990847"/>
            <a:ext cx="8437623" cy="3978154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50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Vision Application Scenario (</a:t>
            </a:r>
            <a:r>
              <a:rPr lang="en-US" dirty="0" smtClean="0"/>
              <a:t>1)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77" y="1932973"/>
            <a:ext cx="10096561" cy="420161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4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Vision Application Scenario (2)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597" y="2049904"/>
            <a:ext cx="8958805" cy="4058796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8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70812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Topics breakdown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391" y="1590097"/>
            <a:ext cx="10647218" cy="4519757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Introduction to A.I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A.I agent and Multi-Agent Systems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Search Algorithms and problem Solving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Logic (propositional and predicate calculus) and Truth tables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Fuzzy logic and fuzzy logic systems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Artificial Neural Networks[ANN], Machine Learning and Deep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Expert Systems[MYCIN]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Natural Language processing[NLP]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A.I programming Languages[PROLOG, Python for A.I]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5635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 Processing Application Scenario (</a:t>
            </a:r>
            <a:r>
              <a:rPr lang="en-US" dirty="0" smtClean="0"/>
              <a:t>1)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048719"/>
            <a:ext cx="9755789" cy="3920281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94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Voice Processing Application Scenario (</a:t>
            </a:r>
            <a:r>
              <a:rPr lang="en-US" dirty="0" smtClean="0"/>
              <a:t>2) 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63" y="1593429"/>
            <a:ext cx="10107177" cy="4735934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1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NLP Application Scenario (</a:t>
            </a:r>
            <a:r>
              <a:rPr lang="en-US" dirty="0" smtClean="0"/>
              <a:t>1) 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860" y="1634065"/>
            <a:ext cx="9842280" cy="4039564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06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NLP Application Scenario (</a:t>
            </a:r>
            <a:r>
              <a:rPr lang="en-US" dirty="0" smtClean="0"/>
              <a:t>2) 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52" y="1585913"/>
            <a:ext cx="9780434" cy="4270877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9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Application field- Intelligent Healthcare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559" y="2013995"/>
            <a:ext cx="9379342" cy="3955006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710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Application field- Intelligent Security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944547"/>
            <a:ext cx="9996047" cy="3865944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23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Application field- Smart Homes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1" y="1967696"/>
            <a:ext cx="9971080" cy="4175928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706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Application field- Smart Cities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053" y="2129741"/>
            <a:ext cx="8607894" cy="4047221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4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Application field- Retail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446" y="2025571"/>
            <a:ext cx="10116248" cy="383122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5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Application field- Autonomous Driving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095017"/>
            <a:ext cx="9722675" cy="3761773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0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2" y="2468441"/>
            <a:ext cx="8556520" cy="3318936"/>
          </a:xfrm>
        </p:spPr>
        <p:txBody>
          <a:bodyPr/>
          <a:lstStyle/>
          <a:p>
            <a:r>
              <a:rPr lang="en-US" dirty="0">
                <a:ea typeface="Calibri" charset="0"/>
                <a:cs typeface="Calibri" charset="0"/>
              </a:rPr>
              <a:t>Mankind is welcoming the fourth industrial revolution represented by intelligent </a:t>
            </a:r>
            <a:r>
              <a:rPr lang="en-US" dirty="0" smtClean="0">
                <a:ea typeface="Calibri" charset="0"/>
                <a:cs typeface="Calibri" charset="0"/>
              </a:rPr>
              <a:t>technologies </a:t>
            </a:r>
            <a:r>
              <a:rPr lang="en-US" dirty="0">
                <a:ea typeface="Calibri" charset="0"/>
                <a:cs typeface="Calibri" charset="0"/>
              </a:rPr>
              <a:t>. </a:t>
            </a:r>
            <a:endParaRPr lang="en-US" dirty="0" smtClean="0">
              <a:ea typeface="Calibri" charset="0"/>
              <a:cs typeface="Calibri" charset="0"/>
            </a:endParaRPr>
          </a:p>
          <a:p>
            <a:r>
              <a:rPr lang="en-US" dirty="0" smtClean="0">
                <a:ea typeface="Calibri" charset="0"/>
                <a:cs typeface="Calibri" charset="0"/>
              </a:rPr>
              <a:t>New </a:t>
            </a:r>
            <a:r>
              <a:rPr lang="en-US" dirty="0">
                <a:ea typeface="Calibri" charset="0"/>
                <a:cs typeface="Calibri" charset="0"/>
              </a:rPr>
              <a:t>technologies such as AI, </a:t>
            </a:r>
            <a:r>
              <a:rPr lang="en-US" dirty="0" err="1">
                <a:ea typeface="Calibri" charset="0"/>
                <a:cs typeface="Calibri" charset="0"/>
              </a:rPr>
              <a:t>IoT</a:t>
            </a:r>
            <a:r>
              <a:rPr lang="en-US" dirty="0">
                <a:ea typeface="Calibri" charset="0"/>
                <a:cs typeface="Calibri" charset="0"/>
              </a:rPr>
              <a:t> , 5G and bioengineering are integrated into all aspects of human society ; driving changes in global macro trends, such as sustainable social development and economic growth </a:t>
            </a:r>
            <a:r>
              <a:rPr lang="en-US" dirty="0" smtClean="0">
                <a:ea typeface="Calibri" charset="0"/>
                <a:cs typeface="Calibri" charset="0"/>
              </a:rPr>
              <a:t>including smart </a:t>
            </a:r>
            <a:r>
              <a:rPr lang="en-US" dirty="0">
                <a:ea typeface="Calibri" charset="0"/>
                <a:cs typeface="Calibri" charset="0"/>
              </a:rPr>
              <a:t>city upgrading</a:t>
            </a:r>
            <a:r>
              <a:rPr lang="en-US" dirty="0" smtClean="0">
                <a:ea typeface="Calibri" charset="0"/>
                <a:cs typeface="Calibri" charset="0"/>
              </a:rPr>
              <a:t>, </a:t>
            </a:r>
            <a:r>
              <a:rPr lang="en-US" dirty="0">
                <a:ea typeface="Calibri" charset="0"/>
                <a:cs typeface="Calibri" charset="0"/>
              </a:rPr>
              <a:t>industrial digital transformation, consumer experience </a:t>
            </a:r>
            <a:r>
              <a:rPr lang="en-US" dirty="0" err="1">
                <a:ea typeface="Calibri" charset="0"/>
                <a:cs typeface="Calibri" charset="0"/>
              </a:rPr>
              <a:t>etc</a:t>
            </a:r>
            <a:r>
              <a:rPr lang="en-US" dirty="0">
                <a:ea typeface="Calibri" charset="0"/>
                <a:cs typeface="Calibri" charset="0"/>
              </a:rPr>
              <a:t> 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2857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03" y="682906"/>
            <a:ext cx="10590836" cy="5046382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664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edgar- AI principles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8AA56-81BA-AA45-8215-EFECBE28CF51}" type="slidenum">
              <a:rPr lang="en-US" smtClean="0"/>
              <a:t>41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QUESTIONS/ COMMENTS/FEEDBACK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24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794" y="2557463"/>
            <a:ext cx="7600335" cy="3317875"/>
          </a:xfrm>
        </p:spPr>
      </p:pic>
    </p:spTree>
    <p:extLst>
      <p:ext uri="{BB962C8B-B14F-4D97-AF65-F5344CB8AC3E}">
        <p14:creationId xmlns:p14="http://schemas.microsoft.com/office/powerpoint/2010/main" val="1265548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Intelligence</a:t>
            </a:r>
            <a:r>
              <a:rPr lang="en-US" dirty="0" smtClean="0"/>
              <a:t>-ability to reason , calculate, learn from experience , adopt , use language, store and retrieve information from memory.</a:t>
            </a:r>
          </a:p>
          <a:p>
            <a:r>
              <a:rPr lang="en-US" b="1" dirty="0" smtClean="0"/>
              <a:t>Artificial intelligence</a:t>
            </a:r>
            <a:r>
              <a:rPr lang="en-US" dirty="0" smtClean="0"/>
              <a:t>-intelligent machines that act and think like human beings</a:t>
            </a:r>
          </a:p>
          <a:p>
            <a:r>
              <a:rPr lang="en-US" b="1" dirty="0" smtClean="0"/>
              <a:t>Machine learning</a:t>
            </a:r>
            <a:r>
              <a:rPr lang="en-US" dirty="0" smtClean="0"/>
              <a:t>-Intelligent systems that learn things without being programmed to do so</a:t>
            </a:r>
          </a:p>
          <a:p>
            <a:r>
              <a:rPr lang="en-US" b="1" dirty="0" smtClean="0"/>
              <a:t>Deep learning</a:t>
            </a:r>
            <a:r>
              <a:rPr lang="en-US" dirty="0" smtClean="0"/>
              <a:t>-Intelligent systems that think like human brains using Artificial Neural networks[ANN]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011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AI-branch of science which deals with helping machines find solutions to complex problems in a human like manner</a:t>
            </a:r>
          </a:p>
          <a:p>
            <a:endParaRPr lang="en-US" dirty="0"/>
          </a:p>
          <a:p>
            <a:r>
              <a:rPr lang="en-US" dirty="0" smtClean="0"/>
              <a:t>It involves borrowing the characteristics of human intelligence and applying them as algorithms in a computer friendly manner.</a:t>
            </a:r>
          </a:p>
          <a:p>
            <a:pPr marL="0" indent="0" algn="ctr">
              <a:buNone/>
            </a:pPr>
            <a:r>
              <a:rPr lang="en-US" dirty="0" smtClean="0"/>
              <a:t>	</a:t>
            </a:r>
            <a:r>
              <a:rPr lang="en-US" sz="1700" dirty="0" smtClean="0"/>
              <a:t>[ above definitions summarized from works by Alan </a:t>
            </a:r>
            <a:r>
              <a:rPr lang="en-US" sz="1700" dirty="0" err="1" smtClean="0"/>
              <a:t>Turing,John</a:t>
            </a:r>
            <a:r>
              <a:rPr lang="en-US" sz="1700" dirty="0" smtClean="0"/>
              <a:t> Mc</a:t>
            </a:r>
            <a:r>
              <a:rPr lang="en-US" sz="1700" dirty="0"/>
              <a:t>C</a:t>
            </a:r>
            <a:r>
              <a:rPr lang="en-US" sz="1700" dirty="0" smtClean="0"/>
              <a:t>arthy and </a:t>
            </a:r>
            <a:r>
              <a:rPr lang="en-US" sz="1700" dirty="0" err="1" smtClean="0"/>
              <a:t>marvin</a:t>
            </a:r>
            <a:r>
              <a:rPr lang="en-US" sz="1700" dirty="0" smtClean="0"/>
              <a:t> </a:t>
            </a:r>
            <a:r>
              <a:rPr lang="en-US" sz="1700" dirty="0" err="1" smtClean="0"/>
              <a:t>minsky</a:t>
            </a:r>
            <a:r>
              <a:rPr lang="en-US" sz="1700" dirty="0" smtClean="0"/>
              <a:t>]</a:t>
            </a:r>
            <a:endParaRPr lang="en-US" sz="1700" dirty="0"/>
          </a:p>
          <a:p>
            <a:r>
              <a:rPr lang="en-US" dirty="0" smtClean="0"/>
              <a:t>Characteristics of human intelligence include things such as Reasoning , leaning, problem solving Perception </a:t>
            </a:r>
            <a:r>
              <a:rPr lang="en-US" dirty="0" err="1" smtClean="0"/>
              <a:t>e.t.c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718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Fields Contributing to A.I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Biology</a:t>
            </a:r>
          </a:p>
          <a:p>
            <a:r>
              <a:rPr lang="en-US" dirty="0" smtClean="0"/>
              <a:t>Philosophy</a:t>
            </a:r>
          </a:p>
          <a:p>
            <a:r>
              <a:rPr lang="en-US" dirty="0" smtClean="0"/>
              <a:t>Mathematics</a:t>
            </a:r>
          </a:p>
          <a:p>
            <a:r>
              <a:rPr lang="en-US" dirty="0" smtClean="0"/>
              <a:t>Psychology</a:t>
            </a:r>
          </a:p>
          <a:p>
            <a:r>
              <a:rPr lang="en-US" dirty="0" smtClean="0"/>
              <a:t>Computer science</a:t>
            </a:r>
          </a:p>
          <a:p>
            <a:r>
              <a:rPr lang="en-US" dirty="0" smtClean="0"/>
              <a:t>Sociology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370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330" y="2442258"/>
            <a:ext cx="8704162" cy="3460831"/>
          </a:xfrm>
        </p:spPr>
      </p:pic>
    </p:spTree>
    <p:extLst>
      <p:ext uri="{BB962C8B-B14F-4D97-AF65-F5344CB8AC3E}">
        <p14:creationId xmlns:p14="http://schemas.microsoft.com/office/powerpoint/2010/main" val="15215166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244</TotalTime>
  <Words>825</Words>
  <Application>Microsoft Macintosh PowerPoint</Application>
  <PresentationFormat>Widescreen</PresentationFormat>
  <Paragraphs>175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Calibri</vt:lpstr>
      <vt:lpstr>Garamond</vt:lpstr>
      <vt:lpstr>Arial</vt:lpstr>
      <vt:lpstr>Organic</vt:lpstr>
      <vt:lpstr>ECII/ECSI 3206: Artificial Intelligence [and expert systems] Topic 1: Overview of A.I</vt:lpstr>
      <vt:lpstr>Course Pre-requisites</vt:lpstr>
      <vt:lpstr>Topics breakdown</vt:lpstr>
      <vt:lpstr>Background</vt:lpstr>
      <vt:lpstr>Cont.</vt:lpstr>
      <vt:lpstr>Introduction to AI</vt:lpstr>
      <vt:lpstr>Introduction to AI</vt:lpstr>
      <vt:lpstr>Fields Contributing to A.I</vt:lpstr>
      <vt:lpstr>Cont..</vt:lpstr>
      <vt:lpstr>General/real world applications of AI</vt:lpstr>
      <vt:lpstr>History Of AI (from a discipline perspective)</vt:lpstr>
      <vt:lpstr>Components of intelligence</vt:lpstr>
      <vt:lpstr>1. Reasoning</vt:lpstr>
      <vt:lpstr>2. Learning</vt:lpstr>
      <vt:lpstr>3. Problem Solving</vt:lpstr>
      <vt:lpstr>4. Perception</vt:lpstr>
      <vt:lpstr>5. Linguistic understanding</vt:lpstr>
      <vt:lpstr>6. Knowledge acquisition</vt:lpstr>
      <vt:lpstr>Types of Intelligence</vt:lpstr>
      <vt:lpstr>Difference between Human and machine intelligence</vt:lpstr>
      <vt:lpstr>Perspectives of A.I</vt:lpstr>
      <vt:lpstr>Task classifications of A.I</vt:lpstr>
      <vt:lpstr>PowerPoint Presentation</vt:lpstr>
      <vt:lpstr>Research areas /fields in A.I</vt:lpstr>
      <vt:lpstr>PowerPoint Presentation</vt:lpstr>
      <vt:lpstr>PowerPoint Presentation</vt:lpstr>
      <vt:lpstr>Technical Fields and Application Fields of AI </vt:lpstr>
      <vt:lpstr>Computer Vision Application Scenario (1) </vt:lpstr>
      <vt:lpstr>Computer Vision Application Scenario (2) </vt:lpstr>
      <vt:lpstr>Voice Processing Application Scenario (1) </vt:lpstr>
      <vt:lpstr>Voice Processing Application Scenario (2)  </vt:lpstr>
      <vt:lpstr>NLP Application Scenario (1)  </vt:lpstr>
      <vt:lpstr>NLP Application Scenario (2)  </vt:lpstr>
      <vt:lpstr>AI Application field- Intelligent Healthcare</vt:lpstr>
      <vt:lpstr>AI Application field- Intelligent Security</vt:lpstr>
      <vt:lpstr>AI Application field- Smart Homes</vt:lpstr>
      <vt:lpstr>AI Application field- Smart Cities</vt:lpstr>
      <vt:lpstr>AI Application field- Retail</vt:lpstr>
      <vt:lpstr>AI Application field- Autonomous Driving</vt:lpstr>
      <vt:lpstr>PowerPoint Presentation</vt:lpstr>
      <vt:lpstr>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[and expert systems]</dc:title>
  <dc:creator>Microsoft Office User</dc:creator>
  <cp:lastModifiedBy>Microsoft Office User</cp:lastModifiedBy>
  <cp:revision>46</cp:revision>
  <dcterms:created xsi:type="dcterms:W3CDTF">2021-05-13T03:34:55Z</dcterms:created>
  <dcterms:modified xsi:type="dcterms:W3CDTF">2023-04-19T04:07:37Z</dcterms:modified>
</cp:coreProperties>
</file>

<file path=docProps/thumbnail.jpeg>
</file>